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1" r:id="rId9"/>
    <p:sldId id="262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1257"/>
    <a:srgbClr val="8A20B0"/>
    <a:srgbClr val="484ECC"/>
    <a:srgbClr val="523389"/>
    <a:srgbClr val="7E42A6"/>
    <a:srgbClr val="222678"/>
    <a:srgbClr val="562C76"/>
    <a:srgbClr val="8966C2"/>
    <a:srgbClr val="1C2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BB5C4-6CC8-4F4D-A903-1E324986B737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5B8A1-0799-4429-9181-3F84DBA15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1431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E5B8A1-0799-4429-9181-3F84DBA15AA4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45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E5B8A1-0799-4429-9181-3F84DBA15AA4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4838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E5B8A1-0799-4429-9181-3F84DBA15AA4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2680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E5B8A1-0799-4429-9181-3F84DBA15AA4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4687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9687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4993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390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4327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484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5059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542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987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3104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1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98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0D5C8-14E3-41BC-B45B-98812F9DF56B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126D2-3F65-466E-B6E6-85D4AC40F1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9188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6300A5C-F3F1-3C42-D313-71EB236C50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06" t="-4176" r="-106" b="-4176"/>
          <a:stretch/>
        </p:blipFill>
        <p:spPr>
          <a:xfrm>
            <a:off x="-145161" y="-616869"/>
            <a:ext cx="6241161" cy="7801452"/>
          </a:xfrm>
          <a:prstGeom prst="rect">
            <a:avLst/>
          </a:prstGeom>
          <a:effectLst>
            <a:softEdge rad="0"/>
          </a:effectLst>
        </p:spPr>
      </p:pic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84FBB332-6475-27F0-A817-B0111CACFF35}"/>
              </a:ext>
            </a:extLst>
          </p:cNvPr>
          <p:cNvSpPr/>
          <p:nvPr/>
        </p:nvSpPr>
        <p:spPr>
          <a:xfrm>
            <a:off x="3271599" y="2088242"/>
            <a:ext cx="5648802" cy="2681515"/>
          </a:xfrm>
          <a:prstGeom prst="round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391BB8B-5F0B-D535-6A43-E5B8013306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972" y="2199367"/>
            <a:ext cx="1592056" cy="164646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F341EB5-A7A4-D4D3-90C5-10B9F0C4426B}"/>
              </a:ext>
            </a:extLst>
          </p:cNvPr>
          <p:cNvSpPr txBox="1"/>
          <p:nvPr/>
        </p:nvSpPr>
        <p:spPr>
          <a:xfrm>
            <a:off x="5179218" y="3953851"/>
            <a:ext cx="18335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/>
              <a:t>Knit</a:t>
            </a:r>
            <a:r>
              <a:rPr lang="en-US" sz="4000" dirty="0" err="1">
                <a:solidFill>
                  <a:srgbClr val="BE1257"/>
                </a:solidFill>
              </a:rPr>
              <a:t>Wit</a:t>
            </a:r>
            <a:endParaRPr lang="ru-RU" sz="4000" dirty="0">
              <a:solidFill>
                <a:srgbClr val="BE1257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04C2439-12A7-62A9-4EAB-95544C9FEC42}"/>
              </a:ext>
            </a:extLst>
          </p:cNvPr>
          <p:cNvSpPr txBox="1"/>
          <p:nvPr/>
        </p:nvSpPr>
        <p:spPr>
          <a:xfrm>
            <a:off x="9615487" y="5651421"/>
            <a:ext cx="2071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Павлов Александр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B2D267-45DC-0B52-FA80-810020AF2565}"/>
              </a:ext>
            </a:extLst>
          </p:cNvPr>
          <p:cNvSpPr txBox="1"/>
          <p:nvPr/>
        </p:nvSpPr>
        <p:spPr>
          <a:xfrm>
            <a:off x="9615487" y="6020753"/>
            <a:ext cx="2219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Евгений Акимушкин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373A4-2514-C399-265B-67B224D5693B}"/>
              </a:ext>
            </a:extLst>
          </p:cNvPr>
          <p:cNvSpPr txBox="1"/>
          <p:nvPr/>
        </p:nvSpPr>
        <p:spPr>
          <a:xfrm>
            <a:off x="9615487" y="6390085"/>
            <a:ext cx="247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Перепечко</a:t>
            </a:r>
            <a:r>
              <a:rPr lang="ru-RU" dirty="0"/>
              <a:t> Константин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ABA17D-26B7-AB3B-4C82-9185D1C07495}"/>
              </a:ext>
            </a:extLst>
          </p:cNvPr>
          <p:cNvSpPr txBox="1"/>
          <p:nvPr/>
        </p:nvSpPr>
        <p:spPr>
          <a:xfrm>
            <a:off x="9615487" y="5282089"/>
            <a:ext cx="23074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Участники команды</a:t>
            </a:r>
            <a:r>
              <a:rPr lang="en-US" b="1" dirty="0"/>
              <a:t>:</a:t>
            </a:r>
            <a:endParaRPr lang="ru-RU" sz="1800" b="1" dirty="0"/>
          </a:p>
        </p:txBody>
      </p:sp>
    </p:spTree>
    <p:extLst>
      <p:ext uri="{BB962C8B-B14F-4D97-AF65-F5344CB8AC3E}">
        <p14:creationId xmlns:p14="http://schemas.microsoft.com/office/powerpoint/2010/main" val="2248113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FF3C79-442D-BEE4-D93F-DF6F50AB4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4918" y="0"/>
            <a:ext cx="4637082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A1706A-6272-2E79-31BD-47CB5E6F71C2}"/>
              </a:ext>
            </a:extLst>
          </p:cNvPr>
          <p:cNvSpPr txBox="1"/>
          <p:nvPr/>
        </p:nvSpPr>
        <p:spPr>
          <a:xfrm>
            <a:off x="4244872" y="-104104"/>
            <a:ext cx="35307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/>
              <a:t>Бизнес модель</a:t>
            </a:r>
            <a:endParaRPr lang="ru-RU" sz="4000" dirty="0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555E2EAA-1DB3-87C9-2F38-56598AFAA1C1}"/>
              </a:ext>
            </a:extLst>
          </p:cNvPr>
          <p:cNvSpPr/>
          <p:nvPr/>
        </p:nvSpPr>
        <p:spPr>
          <a:xfrm>
            <a:off x="5409007" y="551358"/>
            <a:ext cx="1202530" cy="83276"/>
          </a:xfrm>
          <a:prstGeom prst="roundRect">
            <a:avLst/>
          </a:prstGeom>
          <a:solidFill>
            <a:srgbClr val="BE12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1F4F63-418F-3F2D-E11B-623789E04746}"/>
              </a:ext>
            </a:extLst>
          </p:cNvPr>
          <p:cNvSpPr txBox="1"/>
          <p:nvPr/>
        </p:nvSpPr>
        <p:spPr>
          <a:xfrm>
            <a:off x="555521" y="2623115"/>
            <a:ext cx="66167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Для обеспечения бесплатного доступа к контенту, мы предлагаем  модель монетизации через </a:t>
            </a:r>
            <a:r>
              <a:rPr lang="ru-RU" sz="2800" dirty="0">
                <a:solidFill>
                  <a:srgbClr val="BE1257"/>
                </a:solidFill>
              </a:rPr>
              <a:t>контекстную рекламу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A3F0768-2D52-4F96-7B5C-738D7A937C4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179" y="23693"/>
            <a:ext cx="684493" cy="7078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7BFC8EF-2416-80FE-EB2D-72FF1CAFC2EC}"/>
              </a:ext>
            </a:extLst>
          </p:cNvPr>
          <p:cNvSpPr txBox="1"/>
          <p:nvPr/>
        </p:nvSpPr>
        <p:spPr>
          <a:xfrm>
            <a:off x="245526" y="151248"/>
            <a:ext cx="4858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71012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E1CE7D-BCEC-A5B6-ABC8-2ADE91C29153}"/>
              </a:ext>
            </a:extLst>
          </p:cNvPr>
          <p:cNvSpPr txBox="1"/>
          <p:nvPr/>
        </p:nvSpPr>
        <p:spPr>
          <a:xfrm>
            <a:off x="4362916" y="-114890"/>
            <a:ext cx="3466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/>
              <a:t>План развития</a:t>
            </a:r>
            <a:endParaRPr lang="ru-RU" sz="4000" dirty="0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584474AD-F7AF-554E-DD9B-9DCAAB7BD98A}"/>
              </a:ext>
            </a:extLst>
          </p:cNvPr>
          <p:cNvSpPr/>
          <p:nvPr/>
        </p:nvSpPr>
        <p:spPr>
          <a:xfrm>
            <a:off x="5409007" y="551358"/>
            <a:ext cx="1202530" cy="83276"/>
          </a:xfrm>
          <a:prstGeom prst="roundRect">
            <a:avLst/>
          </a:prstGeom>
          <a:solidFill>
            <a:srgbClr val="BE12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687390-62EC-455A-D408-BB89DC211DAA}"/>
              </a:ext>
            </a:extLst>
          </p:cNvPr>
          <p:cNvSpPr txBox="1"/>
          <p:nvPr/>
        </p:nvSpPr>
        <p:spPr>
          <a:xfrm>
            <a:off x="2001156" y="2004159"/>
            <a:ext cx="2989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rgbClr val="BE1257"/>
                </a:solidFill>
              </a:rPr>
              <a:t>Краткосрочные цели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44ED2-86F2-335F-603D-2C079E8B9B38}"/>
              </a:ext>
            </a:extLst>
          </p:cNvPr>
          <p:cNvSpPr txBox="1"/>
          <p:nvPr/>
        </p:nvSpPr>
        <p:spPr>
          <a:xfrm>
            <a:off x="7323822" y="2004159"/>
            <a:ext cx="2867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rgbClr val="BE1257"/>
                </a:solidFill>
              </a:rPr>
              <a:t>Долгосрочные цели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8E65DC-4D09-8375-4F2B-153E8D8887FA}"/>
              </a:ext>
            </a:extLst>
          </p:cNvPr>
          <p:cNvSpPr txBox="1"/>
          <p:nvPr/>
        </p:nvSpPr>
        <p:spPr>
          <a:xfrm>
            <a:off x="2243249" y="2652291"/>
            <a:ext cx="1450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Запуск </a:t>
            </a:r>
            <a:r>
              <a:rPr lang="en-US" sz="2000" dirty="0"/>
              <a:t>MVP</a:t>
            </a:r>
            <a:endParaRPr lang="ru-RU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7F8385-DF60-9F59-1DA1-63B99087FA96}"/>
              </a:ext>
            </a:extLst>
          </p:cNvPr>
          <p:cNvSpPr txBox="1"/>
          <p:nvPr/>
        </p:nvSpPr>
        <p:spPr>
          <a:xfrm>
            <a:off x="2243249" y="3052401"/>
            <a:ext cx="24621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Сбор обратной связи о функциональности 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9DE1ACE6-F852-FC3D-63F2-072DCCD9E8A8}"/>
              </a:ext>
            </a:extLst>
          </p:cNvPr>
          <p:cNvCxnSpPr>
            <a:cxnSpLocks/>
          </p:cNvCxnSpPr>
          <p:nvPr/>
        </p:nvCxnSpPr>
        <p:spPr>
          <a:xfrm>
            <a:off x="1763041" y="3062681"/>
            <a:ext cx="3466168" cy="0"/>
          </a:xfrm>
          <a:prstGeom prst="line">
            <a:avLst/>
          </a:prstGeom>
          <a:ln w="19050">
            <a:solidFill>
              <a:srgbClr val="BE12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2564F47-7CE4-5E91-5018-967B2BF8661E}"/>
              </a:ext>
            </a:extLst>
          </p:cNvPr>
          <p:cNvCxnSpPr>
            <a:cxnSpLocks/>
          </p:cNvCxnSpPr>
          <p:nvPr/>
        </p:nvCxnSpPr>
        <p:spPr>
          <a:xfrm>
            <a:off x="1763041" y="3760287"/>
            <a:ext cx="3466168" cy="0"/>
          </a:xfrm>
          <a:prstGeom prst="line">
            <a:avLst/>
          </a:prstGeom>
          <a:ln w="19050">
            <a:solidFill>
              <a:srgbClr val="BE12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6A368C6-B1EA-DA3C-9F47-E735208CBB4B}"/>
              </a:ext>
            </a:extLst>
          </p:cNvPr>
          <p:cNvSpPr txBox="1"/>
          <p:nvPr/>
        </p:nvSpPr>
        <p:spPr>
          <a:xfrm>
            <a:off x="7365603" y="2652291"/>
            <a:ext cx="2704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Добавление платной подписки на курс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1FC6F7-1D2A-AFA9-C06C-F1CD9DE1AB5F}"/>
              </a:ext>
            </a:extLst>
          </p:cNvPr>
          <p:cNvSpPr txBox="1"/>
          <p:nvPr/>
        </p:nvSpPr>
        <p:spPr>
          <a:xfrm>
            <a:off x="7365603" y="3442884"/>
            <a:ext cx="28252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Добавление системы отзывов с комментариями от пользователей</a:t>
            </a:r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719DC2DF-2301-4C8A-505D-3505D8CED23B}"/>
              </a:ext>
            </a:extLst>
          </p:cNvPr>
          <p:cNvCxnSpPr>
            <a:cxnSpLocks/>
          </p:cNvCxnSpPr>
          <p:nvPr/>
        </p:nvCxnSpPr>
        <p:spPr>
          <a:xfrm>
            <a:off x="7006442" y="3429000"/>
            <a:ext cx="3466168" cy="0"/>
          </a:xfrm>
          <a:prstGeom prst="line">
            <a:avLst/>
          </a:prstGeom>
          <a:ln w="19050">
            <a:solidFill>
              <a:srgbClr val="BE12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7A563DBA-B911-D6C8-AF4D-70754F98AEDD}"/>
              </a:ext>
            </a:extLst>
          </p:cNvPr>
          <p:cNvCxnSpPr>
            <a:cxnSpLocks/>
          </p:cNvCxnSpPr>
          <p:nvPr/>
        </p:nvCxnSpPr>
        <p:spPr>
          <a:xfrm>
            <a:off x="7006442" y="4766323"/>
            <a:ext cx="3466168" cy="0"/>
          </a:xfrm>
          <a:prstGeom prst="line">
            <a:avLst/>
          </a:prstGeom>
          <a:ln w="19050">
            <a:solidFill>
              <a:srgbClr val="BE12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45416E85-20F3-A590-EC94-9664657DD813}"/>
              </a:ext>
            </a:extLst>
          </p:cNvPr>
          <p:cNvCxnSpPr>
            <a:cxnSpLocks/>
          </p:cNvCxnSpPr>
          <p:nvPr/>
        </p:nvCxnSpPr>
        <p:spPr>
          <a:xfrm>
            <a:off x="1763041" y="2628872"/>
            <a:ext cx="3466168" cy="0"/>
          </a:xfrm>
          <a:prstGeom prst="line">
            <a:avLst/>
          </a:prstGeom>
          <a:ln w="19050">
            <a:solidFill>
              <a:srgbClr val="BE12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4746F04E-AF27-7E08-314E-D34ADDA4B5EE}"/>
              </a:ext>
            </a:extLst>
          </p:cNvPr>
          <p:cNvCxnSpPr>
            <a:cxnSpLocks/>
          </p:cNvCxnSpPr>
          <p:nvPr/>
        </p:nvCxnSpPr>
        <p:spPr>
          <a:xfrm>
            <a:off x="7006442" y="2628872"/>
            <a:ext cx="3466168" cy="0"/>
          </a:xfrm>
          <a:prstGeom prst="line">
            <a:avLst/>
          </a:prstGeom>
          <a:ln w="19050">
            <a:solidFill>
              <a:srgbClr val="BE12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CD9E2FB-6DFE-3BD0-7D64-27453DE4B30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179" y="23693"/>
            <a:ext cx="684493" cy="7078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B76D6F1-6707-0C5C-EC2C-5B961A579EFC}"/>
              </a:ext>
            </a:extLst>
          </p:cNvPr>
          <p:cNvSpPr txBox="1"/>
          <p:nvPr/>
        </p:nvSpPr>
        <p:spPr>
          <a:xfrm>
            <a:off x="245526" y="151248"/>
            <a:ext cx="4858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821060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A0E8E5F-FC2E-F746-7404-7D1BCA98DD8C}"/>
              </a:ext>
            </a:extLst>
          </p:cNvPr>
          <p:cNvSpPr txBox="1"/>
          <p:nvPr/>
        </p:nvSpPr>
        <p:spPr>
          <a:xfrm>
            <a:off x="651921" y="1626149"/>
            <a:ext cx="71856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Павлов Александр – </a:t>
            </a:r>
            <a:r>
              <a:rPr lang="en-US" sz="2400" dirty="0"/>
              <a:t>Team lead, Front-end </a:t>
            </a:r>
            <a:r>
              <a:rPr lang="ru-RU" sz="2400" dirty="0"/>
              <a:t>разработчик, </a:t>
            </a:r>
            <a:r>
              <a:rPr lang="en-US" sz="2400" dirty="0"/>
              <a:t>PM</a:t>
            </a:r>
            <a:r>
              <a:rPr lang="ru-RU" sz="2400" dirty="0"/>
              <a:t>, Дизайнер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9E163C-C58E-1EF9-83C2-5826CA3A48B2}"/>
              </a:ext>
            </a:extLst>
          </p:cNvPr>
          <p:cNvSpPr txBox="1"/>
          <p:nvPr/>
        </p:nvSpPr>
        <p:spPr>
          <a:xfrm>
            <a:off x="651921" y="2958152"/>
            <a:ext cx="59120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Евгений Акимушкин –</a:t>
            </a:r>
            <a:r>
              <a:rPr lang="en-US" sz="2400" b="1" dirty="0"/>
              <a:t> </a:t>
            </a:r>
            <a:r>
              <a:rPr lang="en-US" sz="2400" dirty="0"/>
              <a:t>Back-end </a:t>
            </a:r>
            <a:r>
              <a:rPr lang="ru-RU" sz="2400" dirty="0"/>
              <a:t>разработчик,</a:t>
            </a:r>
            <a:r>
              <a:rPr lang="en-US" sz="2400" dirty="0"/>
              <a:t> </a:t>
            </a:r>
            <a:r>
              <a:rPr lang="ru-RU" sz="2400" dirty="0"/>
              <a:t>Архитектор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C41A80-A976-38DE-C47C-2B91827CE860}"/>
              </a:ext>
            </a:extLst>
          </p:cNvPr>
          <p:cNvSpPr txBox="1"/>
          <p:nvPr/>
        </p:nvSpPr>
        <p:spPr>
          <a:xfrm>
            <a:off x="651921" y="4290156"/>
            <a:ext cx="63520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Константин </a:t>
            </a:r>
            <a:r>
              <a:rPr lang="ru-RU" sz="2400" b="1" dirty="0" err="1"/>
              <a:t>Перепечко</a:t>
            </a:r>
            <a:r>
              <a:rPr lang="ru-RU" sz="2400" b="1" dirty="0"/>
              <a:t> –</a:t>
            </a:r>
            <a:r>
              <a:rPr lang="en-US" sz="2400" b="1" dirty="0"/>
              <a:t> </a:t>
            </a:r>
            <a:r>
              <a:rPr lang="ru-RU" sz="2400" dirty="0"/>
              <a:t>Тестировщик,</a:t>
            </a:r>
            <a:r>
              <a:rPr lang="en-US" sz="2400" dirty="0"/>
              <a:t> </a:t>
            </a:r>
            <a:r>
              <a:rPr lang="ru-RU" sz="2400" dirty="0"/>
              <a:t>Технический писатель 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21C7582-ECD7-82EF-6148-1CCB15E20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"/>
                    </a14:imgEffect>
                    <a14:imgEffect>
                      <a14:colorTemperature colorTemp="53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839" y="0"/>
            <a:ext cx="4621161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FA1CA5F-F87D-9EF8-4D18-07FDB3EB6843}"/>
              </a:ext>
            </a:extLst>
          </p:cNvPr>
          <p:cNvSpPr txBox="1"/>
          <p:nvPr/>
        </p:nvSpPr>
        <p:spPr>
          <a:xfrm>
            <a:off x="3732161" y="-104104"/>
            <a:ext cx="4727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/>
              <a:t>Участники команды</a:t>
            </a:r>
            <a:endParaRPr lang="ru-RU" sz="4000" dirty="0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4795BB73-E20E-9006-CFCC-1462C4504F63}"/>
              </a:ext>
            </a:extLst>
          </p:cNvPr>
          <p:cNvSpPr/>
          <p:nvPr/>
        </p:nvSpPr>
        <p:spPr>
          <a:xfrm>
            <a:off x="5409007" y="551358"/>
            <a:ext cx="1202530" cy="83276"/>
          </a:xfrm>
          <a:prstGeom prst="roundRect">
            <a:avLst/>
          </a:prstGeom>
          <a:solidFill>
            <a:srgbClr val="BE12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FFB25F8-30D1-72CF-47EF-0E41B1E24E1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179" y="23693"/>
            <a:ext cx="684493" cy="70788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9FFAE49-E229-48EA-6842-B80A50FCF349}"/>
              </a:ext>
            </a:extLst>
          </p:cNvPr>
          <p:cNvSpPr txBox="1"/>
          <p:nvPr/>
        </p:nvSpPr>
        <p:spPr>
          <a:xfrm>
            <a:off x="245526" y="151248"/>
            <a:ext cx="497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936956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8953EB0-7113-B528-1A26-073868749651}"/>
              </a:ext>
            </a:extLst>
          </p:cNvPr>
          <p:cNvSpPr/>
          <p:nvPr/>
        </p:nvSpPr>
        <p:spPr>
          <a:xfrm>
            <a:off x="5893593" y="3830125"/>
            <a:ext cx="4210050" cy="304800"/>
          </a:xfrm>
          <a:prstGeom prst="rect">
            <a:avLst/>
          </a:prstGeom>
          <a:solidFill>
            <a:srgbClr val="8A20B0"/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48BE273-D0B4-8A18-5F92-3124FA5FF5D9}"/>
              </a:ext>
            </a:extLst>
          </p:cNvPr>
          <p:cNvSpPr/>
          <p:nvPr/>
        </p:nvSpPr>
        <p:spPr>
          <a:xfrm>
            <a:off x="5893593" y="4134925"/>
            <a:ext cx="2867025" cy="304800"/>
          </a:xfrm>
          <a:prstGeom prst="rect">
            <a:avLst/>
          </a:prstGeom>
          <a:solidFill>
            <a:srgbClr val="8A20B0"/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E0ECDD3-00C2-C6ED-7922-34C6CA75CBDE}"/>
              </a:ext>
            </a:extLst>
          </p:cNvPr>
          <p:cNvSpPr/>
          <p:nvPr/>
        </p:nvSpPr>
        <p:spPr>
          <a:xfrm>
            <a:off x="5893594" y="4439725"/>
            <a:ext cx="2495550" cy="304800"/>
          </a:xfrm>
          <a:prstGeom prst="rect">
            <a:avLst/>
          </a:prstGeom>
          <a:solidFill>
            <a:srgbClr val="8A20B0"/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7C95AE9-D661-B6D9-87A6-BC8EB04880AC}"/>
              </a:ext>
            </a:extLst>
          </p:cNvPr>
          <p:cNvSpPr/>
          <p:nvPr/>
        </p:nvSpPr>
        <p:spPr>
          <a:xfrm>
            <a:off x="5893592" y="4744525"/>
            <a:ext cx="2305051" cy="304800"/>
          </a:xfrm>
          <a:prstGeom prst="rect">
            <a:avLst/>
          </a:prstGeom>
          <a:solidFill>
            <a:srgbClr val="8A20B0"/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CE94428-6A5D-FB42-6099-D5A6CE8A18F8}"/>
              </a:ext>
            </a:extLst>
          </p:cNvPr>
          <p:cNvSpPr/>
          <p:nvPr/>
        </p:nvSpPr>
        <p:spPr>
          <a:xfrm>
            <a:off x="5893593" y="5049325"/>
            <a:ext cx="1724026" cy="304800"/>
          </a:xfrm>
          <a:prstGeom prst="rect">
            <a:avLst/>
          </a:prstGeom>
          <a:solidFill>
            <a:srgbClr val="BE1257"/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50C1A446-9CEC-7AE9-6E3C-CADA6C89B231}"/>
              </a:ext>
            </a:extLst>
          </p:cNvPr>
          <p:cNvSpPr/>
          <p:nvPr/>
        </p:nvSpPr>
        <p:spPr>
          <a:xfrm>
            <a:off x="5893592" y="5354125"/>
            <a:ext cx="1543051" cy="304800"/>
          </a:xfrm>
          <a:prstGeom prst="rect">
            <a:avLst/>
          </a:prstGeom>
          <a:solidFill>
            <a:srgbClr val="8A20B0"/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0CC824B-018B-980A-C861-5485AE52CC0A}"/>
              </a:ext>
            </a:extLst>
          </p:cNvPr>
          <p:cNvSpPr/>
          <p:nvPr/>
        </p:nvSpPr>
        <p:spPr>
          <a:xfrm>
            <a:off x="5893592" y="5658925"/>
            <a:ext cx="1543051" cy="304800"/>
          </a:xfrm>
          <a:prstGeom prst="rect">
            <a:avLst/>
          </a:prstGeom>
          <a:solidFill>
            <a:srgbClr val="8A20B0"/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F36FEEAD-3BDE-66D5-58C6-47F809C22AA9}"/>
              </a:ext>
            </a:extLst>
          </p:cNvPr>
          <p:cNvSpPr/>
          <p:nvPr/>
        </p:nvSpPr>
        <p:spPr>
          <a:xfrm>
            <a:off x="5893593" y="5963725"/>
            <a:ext cx="1343026" cy="304800"/>
          </a:xfrm>
          <a:prstGeom prst="rect">
            <a:avLst/>
          </a:prstGeom>
          <a:solidFill>
            <a:srgbClr val="8A20B0"/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B2B59FE6-1E98-EB06-9D6A-BFA56A908EC7}"/>
              </a:ext>
            </a:extLst>
          </p:cNvPr>
          <p:cNvSpPr/>
          <p:nvPr/>
        </p:nvSpPr>
        <p:spPr>
          <a:xfrm>
            <a:off x="5893592" y="6268525"/>
            <a:ext cx="1152525" cy="304800"/>
          </a:xfrm>
          <a:prstGeom prst="rect">
            <a:avLst/>
          </a:prstGeom>
          <a:solidFill>
            <a:srgbClr val="8A20B0"/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551FB7-1399-65A4-BAFB-687575C81B0A}"/>
              </a:ext>
            </a:extLst>
          </p:cNvPr>
          <p:cNvSpPr txBox="1"/>
          <p:nvPr/>
        </p:nvSpPr>
        <p:spPr>
          <a:xfrm>
            <a:off x="2528886" y="3813248"/>
            <a:ext cx="2071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ИТ и маркетинг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798114-AFAB-4B0E-462B-A0511A91D6EA}"/>
              </a:ext>
            </a:extLst>
          </p:cNvPr>
          <p:cNvSpPr txBox="1"/>
          <p:nvPr/>
        </p:nvSpPr>
        <p:spPr>
          <a:xfrm>
            <a:off x="2528885" y="4120963"/>
            <a:ext cx="27574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Финансы, бухгалтерия, право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4FE317-53BF-5C4B-E678-BA5E71026026}"/>
              </a:ext>
            </a:extLst>
          </p:cNvPr>
          <p:cNvSpPr txBox="1"/>
          <p:nvPr/>
        </p:nvSpPr>
        <p:spPr>
          <a:xfrm>
            <a:off x="2528886" y="4433269"/>
            <a:ext cx="2071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Образование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673E29-79DB-231C-FA98-489AB4B0E07D}"/>
              </a:ext>
            </a:extLst>
          </p:cNvPr>
          <p:cNvSpPr txBox="1"/>
          <p:nvPr/>
        </p:nvSpPr>
        <p:spPr>
          <a:xfrm>
            <a:off x="2512219" y="4727648"/>
            <a:ext cx="23860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Красота, здоровье, спорт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495522-ECBA-1165-B41D-08590CE6F051}"/>
              </a:ext>
            </a:extLst>
          </p:cNvPr>
          <p:cNvSpPr txBox="1"/>
          <p:nvPr/>
        </p:nvSpPr>
        <p:spPr>
          <a:xfrm>
            <a:off x="2528886" y="5032448"/>
            <a:ext cx="24836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tx1">
                    <a:lumMod val="95000"/>
                  </a:schemeClr>
                </a:solidFill>
              </a:rPr>
              <a:t>Хобби, личное развитие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388D4C-D321-A9B1-3029-9C3D21BE789B}"/>
              </a:ext>
            </a:extLst>
          </p:cNvPr>
          <p:cNvSpPr txBox="1"/>
          <p:nvPr/>
        </p:nvSpPr>
        <p:spPr>
          <a:xfrm>
            <a:off x="2512219" y="5329540"/>
            <a:ext cx="34385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Менеджмент, предпринимательство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5D13AF-646E-4630-94B5-32D159EC9277}"/>
              </a:ext>
            </a:extLst>
          </p:cNvPr>
          <p:cNvSpPr txBox="1"/>
          <p:nvPr/>
        </p:nvSpPr>
        <p:spPr>
          <a:xfrm>
            <a:off x="2512219" y="5642048"/>
            <a:ext cx="2071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Искусство, дизайн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952CCB3-FC2F-85E5-BFBC-3072BD1617F9}"/>
              </a:ext>
            </a:extLst>
          </p:cNvPr>
          <p:cNvSpPr txBox="1"/>
          <p:nvPr/>
        </p:nvSpPr>
        <p:spPr>
          <a:xfrm>
            <a:off x="2528887" y="5946848"/>
            <a:ext cx="224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Строительство, ремонт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BDBFDA-463D-1C9B-20BF-57C63832C55C}"/>
              </a:ext>
            </a:extLst>
          </p:cNvPr>
          <p:cNvSpPr txBox="1"/>
          <p:nvPr/>
        </p:nvSpPr>
        <p:spPr>
          <a:xfrm>
            <a:off x="2528886" y="6251648"/>
            <a:ext cx="2071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Иностранные языки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26CDF1-1AF8-5283-EDDC-0685B9AE4672}"/>
              </a:ext>
            </a:extLst>
          </p:cNvPr>
          <p:cNvSpPr txBox="1"/>
          <p:nvPr/>
        </p:nvSpPr>
        <p:spPr>
          <a:xfrm>
            <a:off x="5998365" y="3822773"/>
            <a:ext cx="55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22%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3B6A01-7E64-4BF3-5B80-D70A60436FAB}"/>
              </a:ext>
            </a:extLst>
          </p:cNvPr>
          <p:cNvSpPr txBox="1"/>
          <p:nvPr/>
        </p:nvSpPr>
        <p:spPr>
          <a:xfrm>
            <a:off x="6000740" y="4118048"/>
            <a:ext cx="55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15%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FDA5C9-314F-FD5C-B1AC-B7037FC7C195}"/>
              </a:ext>
            </a:extLst>
          </p:cNvPr>
          <p:cNvSpPr txBox="1"/>
          <p:nvPr/>
        </p:nvSpPr>
        <p:spPr>
          <a:xfrm>
            <a:off x="6001946" y="4435736"/>
            <a:ext cx="55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13%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B13F6FC-5A3B-8631-FF58-84F3361CC223}"/>
              </a:ext>
            </a:extLst>
          </p:cNvPr>
          <p:cNvSpPr txBox="1"/>
          <p:nvPr/>
        </p:nvSpPr>
        <p:spPr>
          <a:xfrm>
            <a:off x="6010272" y="4732202"/>
            <a:ext cx="55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12%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661EED-8315-0325-D576-E5782374F236}"/>
              </a:ext>
            </a:extLst>
          </p:cNvPr>
          <p:cNvSpPr txBox="1"/>
          <p:nvPr/>
        </p:nvSpPr>
        <p:spPr>
          <a:xfrm>
            <a:off x="5999547" y="5041617"/>
            <a:ext cx="55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9%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746C68-CEBC-D479-6A99-9BC4F36C0491}"/>
              </a:ext>
            </a:extLst>
          </p:cNvPr>
          <p:cNvSpPr txBox="1"/>
          <p:nvPr/>
        </p:nvSpPr>
        <p:spPr>
          <a:xfrm>
            <a:off x="5998365" y="5344956"/>
            <a:ext cx="55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8%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9E4E0C1-D84C-CA1D-5678-9374FD2A97ED}"/>
              </a:ext>
            </a:extLst>
          </p:cNvPr>
          <p:cNvSpPr txBox="1"/>
          <p:nvPr/>
        </p:nvSpPr>
        <p:spPr>
          <a:xfrm>
            <a:off x="6010273" y="5642048"/>
            <a:ext cx="55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8%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DDDF9FC-D3C1-4A51-2F77-71034DF74F29}"/>
              </a:ext>
            </a:extLst>
          </p:cNvPr>
          <p:cNvSpPr txBox="1"/>
          <p:nvPr/>
        </p:nvSpPr>
        <p:spPr>
          <a:xfrm>
            <a:off x="6000749" y="5937679"/>
            <a:ext cx="557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7%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DA9702-BE6E-B33C-1CEB-4E18280A0404}"/>
              </a:ext>
            </a:extLst>
          </p:cNvPr>
          <p:cNvSpPr txBox="1"/>
          <p:nvPr/>
        </p:nvSpPr>
        <p:spPr>
          <a:xfrm>
            <a:off x="6010273" y="6242479"/>
            <a:ext cx="557213" cy="338554"/>
          </a:xfrm>
          <a:prstGeom prst="rect">
            <a:avLst/>
          </a:prstGeom>
          <a:solidFill>
            <a:srgbClr val="8A20B0">
              <a:alpha val="0"/>
            </a:srgbClr>
          </a:solidFill>
        </p:spPr>
        <p:txBody>
          <a:bodyPr wrap="square" rtlCol="0">
            <a:spAutoFit/>
          </a:bodyPr>
          <a:lstStyle/>
          <a:p>
            <a:r>
              <a:rPr lang="ru-RU" sz="1600" dirty="0"/>
              <a:t>6%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C1FC0CA-4D2B-2D1C-A9EC-F0535FE88E14}"/>
              </a:ext>
            </a:extLst>
          </p:cNvPr>
          <p:cNvSpPr txBox="1"/>
          <p:nvPr/>
        </p:nvSpPr>
        <p:spPr>
          <a:xfrm>
            <a:off x="3569493" y="-92282"/>
            <a:ext cx="50530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/>
              <a:t>Описание проблемы</a:t>
            </a:r>
            <a:endParaRPr lang="ru-RU" sz="4000" dirty="0"/>
          </a:p>
        </p:txBody>
      </p:sp>
      <p:sp>
        <p:nvSpPr>
          <p:cNvPr id="49" name="Прямоугольник: скругленные углы 48">
            <a:extLst>
              <a:ext uri="{FF2B5EF4-FFF2-40B4-BE49-F238E27FC236}">
                <a16:creationId xmlns:a16="http://schemas.microsoft.com/office/drawing/2014/main" id="{12AC1E1F-5268-B01F-F1E7-E12A772E1080}"/>
              </a:ext>
            </a:extLst>
          </p:cNvPr>
          <p:cNvSpPr/>
          <p:nvPr/>
        </p:nvSpPr>
        <p:spPr>
          <a:xfrm>
            <a:off x="319087" y="1113538"/>
            <a:ext cx="11553825" cy="1838499"/>
          </a:xfrm>
          <a:prstGeom prst="round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4817D5-0612-DCCB-69A6-2FDF8A376138}"/>
              </a:ext>
            </a:extLst>
          </p:cNvPr>
          <p:cNvSpPr txBox="1"/>
          <p:nvPr/>
        </p:nvSpPr>
        <p:spPr>
          <a:xfrm>
            <a:off x="721519" y="1541755"/>
            <a:ext cx="106870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Недостаток платформ для обучения ремеслам и хобби в сравнении с изобилием онлайн-платформ по </a:t>
            </a:r>
            <a:r>
              <a:rPr lang="en-US" sz="2800" dirty="0"/>
              <a:t>IT</a:t>
            </a:r>
            <a:r>
              <a:rPr lang="ru-RU" sz="2800" dirty="0"/>
              <a:t>-специальностям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463CADF-7107-9C75-3E2A-8BD859B5BBA2}"/>
              </a:ext>
            </a:extLst>
          </p:cNvPr>
          <p:cNvSpPr txBox="1"/>
          <p:nvPr/>
        </p:nvSpPr>
        <p:spPr>
          <a:xfrm>
            <a:off x="2642532" y="3090062"/>
            <a:ext cx="7292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Исследование рынка </a:t>
            </a:r>
            <a:r>
              <a:rPr lang="ru-RU" sz="2400" dirty="0">
                <a:solidFill>
                  <a:srgbClr val="BE1257"/>
                </a:solidFill>
              </a:rPr>
              <a:t>онлайн-образования</a:t>
            </a:r>
            <a:r>
              <a:rPr lang="ru-RU" sz="2400" dirty="0"/>
              <a:t> за </a:t>
            </a:r>
            <a:r>
              <a:rPr lang="ru-RU" sz="2400" dirty="0">
                <a:solidFill>
                  <a:srgbClr val="BE1257"/>
                </a:solidFill>
              </a:rPr>
              <a:t>2023</a:t>
            </a:r>
            <a:r>
              <a:rPr lang="ru-RU" sz="2400" dirty="0"/>
              <a:t> год</a:t>
            </a: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192F6350-A2D8-BDED-4B86-D484A7562782}"/>
              </a:ext>
            </a:extLst>
          </p:cNvPr>
          <p:cNvSpPr/>
          <p:nvPr/>
        </p:nvSpPr>
        <p:spPr>
          <a:xfrm>
            <a:off x="5409007" y="551358"/>
            <a:ext cx="1202530" cy="83276"/>
          </a:xfrm>
          <a:prstGeom prst="roundRect">
            <a:avLst/>
          </a:prstGeom>
          <a:solidFill>
            <a:srgbClr val="BE12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62CE7B-7D3B-6C03-2731-41E0EF92E00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179" y="23693"/>
            <a:ext cx="684493" cy="70788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69D529A-ABD3-89DD-1CFC-2635D5C867C5}"/>
              </a:ext>
            </a:extLst>
          </p:cNvPr>
          <p:cNvSpPr txBox="1"/>
          <p:nvPr/>
        </p:nvSpPr>
        <p:spPr>
          <a:xfrm>
            <a:off x="245527" y="151248"/>
            <a:ext cx="313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66411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A725E76D-CF3D-03C2-339B-E618CF9B18E6}"/>
              </a:ext>
            </a:extLst>
          </p:cNvPr>
          <p:cNvSpPr/>
          <p:nvPr/>
        </p:nvSpPr>
        <p:spPr>
          <a:xfrm>
            <a:off x="0" y="0"/>
            <a:ext cx="5558971" cy="6858000"/>
          </a:xfrm>
          <a:prstGeom prst="rect">
            <a:avLst/>
          </a:prstGeom>
          <a:gradFill flip="none" rotWithShape="1">
            <a:gsLst>
              <a:gs pos="0">
                <a:srgbClr val="8A20B0">
                  <a:lumMod val="62000"/>
                  <a:lumOff val="38000"/>
                </a:srgbClr>
              </a:gs>
              <a:gs pos="97207">
                <a:srgbClr val="484ECC"/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B9B490B-92B9-3043-777E-343B8B65CA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558971" cy="685799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7F12EB0-C42C-64E9-6EA3-ADDE310B7D13}"/>
              </a:ext>
            </a:extLst>
          </p:cNvPr>
          <p:cNvSpPr txBox="1"/>
          <p:nvPr/>
        </p:nvSpPr>
        <p:spPr>
          <a:xfrm>
            <a:off x="5975623" y="1879373"/>
            <a:ext cx="5800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Молодёжь в возрасте от </a:t>
            </a:r>
            <a:r>
              <a:rPr lang="ru-RU" sz="2800" dirty="0">
                <a:solidFill>
                  <a:srgbClr val="BE1257"/>
                </a:solidFill>
              </a:rPr>
              <a:t>26 </a:t>
            </a:r>
            <a:r>
              <a:rPr lang="ru-RU" sz="2800" dirty="0"/>
              <a:t>до</a:t>
            </a:r>
            <a:r>
              <a:rPr lang="ru-RU" sz="2800" dirty="0">
                <a:solidFill>
                  <a:srgbClr val="BE1257"/>
                </a:solidFill>
              </a:rPr>
              <a:t> 30 </a:t>
            </a:r>
            <a:r>
              <a:rPr lang="ru-RU" sz="2800" dirty="0"/>
              <a:t>лет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79DD05-933C-F73B-C3D4-E986742CE732}"/>
              </a:ext>
            </a:extLst>
          </p:cNvPr>
          <p:cNvSpPr txBox="1"/>
          <p:nvPr/>
        </p:nvSpPr>
        <p:spPr>
          <a:xfrm>
            <a:off x="6128599" y="2875002"/>
            <a:ext cx="580005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По данным </a:t>
            </a:r>
            <a:r>
              <a:rPr lang="en-US" sz="2200" dirty="0"/>
              <a:t>“</a:t>
            </a:r>
            <a:r>
              <a:rPr lang="ru-RU" sz="2200" dirty="0">
                <a:solidFill>
                  <a:srgbClr val="BE1257"/>
                </a:solidFill>
              </a:rPr>
              <a:t>Росстата</a:t>
            </a:r>
            <a:r>
              <a:rPr lang="en-US" sz="2200" dirty="0"/>
              <a:t>”</a:t>
            </a:r>
            <a:r>
              <a:rPr lang="ru-RU" sz="2200" dirty="0"/>
              <a:t> за </a:t>
            </a:r>
            <a:r>
              <a:rPr lang="ru-RU" sz="2200" dirty="0">
                <a:solidFill>
                  <a:srgbClr val="BE1257"/>
                </a:solidFill>
              </a:rPr>
              <a:t>2023</a:t>
            </a:r>
            <a:r>
              <a:rPr lang="ru-RU" sz="2200" dirty="0"/>
              <a:t> год, именно в таком возрасте люди предпочитают более умеренный вид досуга.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E80167-3817-F5AA-701A-3C6668EC09AB}"/>
              </a:ext>
            </a:extLst>
          </p:cNvPr>
          <p:cNvSpPr txBox="1"/>
          <p:nvPr/>
        </p:nvSpPr>
        <p:spPr>
          <a:xfrm>
            <a:off x="3723293" y="-79628"/>
            <a:ext cx="45046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/>
              <a:t>Целевая аудитория</a:t>
            </a:r>
            <a:endParaRPr lang="ru-RU" sz="4000" dirty="0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503E7ACC-3D7B-CF79-CE9D-2445C63C7345}"/>
              </a:ext>
            </a:extLst>
          </p:cNvPr>
          <p:cNvSpPr/>
          <p:nvPr/>
        </p:nvSpPr>
        <p:spPr>
          <a:xfrm>
            <a:off x="5409007" y="551358"/>
            <a:ext cx="1202530" cy="83276"/>
          </a:xfrm>
          <a:prstGeom prst="roundRect">
            <a:avLst/>
          </a:prstGeom>
          <a:solidFill>
            <a:srgbClr val="BE12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27667C2-566F-81D9-3D18-C79E5C49201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179" y="23693"/>
            <a:ext cx="684493" cy="7078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C6C1C3-D4D4-01B8-79EF-170CA931C6AA}"/>
              </a:ext>
            </a:extLst>
          </p:cNvPr>
          <p:cNvSpPr txBox="1"/>
          <p:nvPr/>
        </p:nvSpPr>
        <p:spPr>
          <a:xfrm>
            <a:off x="245527" y="151248"/>
            <a:ext cx="313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327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3B1ABC1-C670-E384-72AA-169EBD10B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49" y="770049"/>
            <a:ext cx="2527300" cy="560316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D1FFF66-9149-1819-97E1-C42CE4C146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891" y="770047"/>
            <a:ext cx="2527300" cy="560316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AD86E8E-1A75-3873-0B2F-4BB7AA225CDD}"/>
              </a:ext>
            </a:extLst>
          </p:cNvPr>
          <p:cNvSpPr txBox="1"/>
          <p:nvPr/>
        </p:nvSpPr>
        <p:spPr>
          <a:xfrm>
            <a:off x="8385883" y="2094834"/>
            <a:ext cx="3466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Возможность публикации собственных курсов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DB9258-645A-6199-A851-444E0AD0C960}"/>
              </a:ext>
            </a:extLst>
          </p:cNvPr>
          <p:cNvSpPr txBox="1"/>
          <p:nvPr/>
        </p:nvSpPr>
        <p:spPr>
          <a:xfrm>
            <a:off x="8385883" y="2994540"/>
            <a:ext cx="3466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Возможность отслеживания избранных курсов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93CA7B4-B867-1467-3F80-625CA5A79847}"/>
              </a:ext>
            </a:extLst>
          </p:cNvPr>
          <p:cNvSpPr txBox="1"/>
          <p:nvPr/>
        </p:nvSpPr>
        <p:spPr>
          <a:xfrm>
            <a:off x="8385883" y="3980640"/>
            <a:ext cx="3466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Разнообразие информационного контента</a:t>
            </a:r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ED4F5D4B-E5B4-41EC-9D6F-19255F6CE18C}"/>
              </a:ext>
            </a:extLst>
          </p:cNvPr>
          <p:cNvCxnSpPr>
            <a:cxnSpLocks/>
          </p:cNvCxnSpPr>
          <p:nvPr/>
        </p:nvCxnSpPr>
        <p:spPr>
          <a:xfrm>
            <a:off x="8385883" y="1981955"/>
            <a:ext cx="3466168" cy="0"/>
          </a:xfrm>
          <a:prstGeom prst="line">
            <a:avLst/>
          </a:prstGeom>
          <a:ln w="19050">
            <a:solidFill>
              <a:srgbClr val="BE12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DC259151-DA9C-332D-74FB-10CB5AC5F3D5}"/>
              </a:ext>
            </a:extLst>
          </p:cNvPr>
          <p:cNvCxnSpPr>
            <a:cxnSpLocks/>
          </p:cNvCxnSpPr>
          <p:nvPr/>
        </p:nvCxnSpPr>
        <p:spPr>
          <a:xfrm>
            <a:off x="8385883" y="2883655"/>
            <a:ext cx="3466168" cy="0"/>
          </a:xfrm>
          <a:prstGeom prst="line">
            <a:avLst/>
          </a:prstGeom>
          <a:ln w="19050">
            <a:solidFill>
              <a:srgbClr val="BE12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618AC49C-FE43-0B05-B61E-C2DAB260E354}"/>
              </a:ext>
            </a:extLst>
          </p:cNvPr>
          <p:cNvCxnSpPr>
            <a:cxnSpLocks/>
          </p:cNvCxnSpPr>
          <p:nvPr/>
        </p:nvCxnSpPr>
        <p:spPr>
          <a:xfrm>
            <a:off x="8385883" y="3810755"/>
            <a:ext cx="3466168" cy="0"/>
          </a:xfrm>
          <a:prstGeom prst="line">
            <a:avLst/>
          </a:prstGeom>
          <a:ln w="19050">
            <a:solidFill>
              <a:srgbClr val="BE12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F532F57F-9345-57EC-DCEC-28215CD1F8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833" y="770050"/>
            <a:ext cx="2527299" cy="5603157"/>
          </a:xfrm>
          <a:prstGeom prst="rect">
            <a:avLst/>
          </a:prstGeom>
        </p:spPr>
      </p:pic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3E8EB83A-5374-4EA4-CB56-6ADF487BACFB}"/>
              </a:ext>
            </a:extLst>
          </p:cNvPr>
          <p:cNvCxnSpPr>
            <a:cxnSpLocks/>
          </p:cNvCxnSpPr>
          <p:nvPr/>
        </p:nvCxnSpPr>
        <p:spPr>
          <a:xfrm>
            <a:off x="8385883" y="4814055"/>
            <a:ext cx="3466168" cy="0"/>
          </a:xfrm>
          <a:prstGeom prst="line">
            <a:avLst/>
          </a:prstGeom>
          <a:ln w="19050">
            <a:solidFill>
              <a:srgbClr val="BE12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F809623-F9C8-2226-E8CA-5CAFCF3149AA}"/>
              </a:ext>
            </a:extLst>
          </p:cNvPr>
          <p:cNvSpPr txBox="1"/>
          <p:nvPr/>
        </p:nvSpPr>
        <p:spPr>
          <a:xfrm>
            <a:off x="4256481" y="-104104"/>
            <a:ext cx="35075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/>
              <a:t>Наше решение</a:t>
            </a:r>
            <a:endParaRPr lang="ru-RU" sz="4000" dirty="0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84DF2CFA-A364-4CC3-88F7-6C767D03A2F4}"/>
              </a:ext>
            </a:extLst>
          </p:cNvPr>
          <p:cNvSpPr/>
          <p:nvPr/>
        </p:nvSpPr>
        <p:spPr>
          <a:xfrm>
            <a:off x="5409007" y="551358"/>
            <a:ext cx="1202530" cy="83276"/>
          </a:xfrm>
          <a:prstGeom prst="roundRect">
            <a:avLst/>
          </a:prstGeom>
          <a:solidFill>
            <a:srgbClr val="BE12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539DA3A-6F82-381A-CD6E-06E6D1ECB5B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179" y="23693"/>
            <a:ext cx="684493" cy="70788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F08815-53F3-616B-8A09-A91733BA48DE}"/>
              </a:ext>
            </a:extLst>
          </p:cNvPr>
          <p:cNvSpPr txBox="1"/>
          <p:nvPr/>
        </p:nvSpPr>
        <p:spPr>
          <a:xfrm>
            <a:off x="245527" y="151248"/>
            <a:ext cx="313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02277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F631B68-FA27-8E89-F05C-6C0E4D717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6959" y="1601804"/>
            <a:ext cx="990162" cy="711188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30A08C2-DC9C-B3DD-CAE2-FE624E51BE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310" y="1625414"/>
            <a:ext cx="790575" cy="790575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73204DE-A3E1-1375-81B4-5F4E352FEB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208" y="1625414"/>
            <a:ext cx="524028" cy="66396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0E06CA9-4111-8A26-F41A-F04B1C636B78}"/>
              </a:ext>
            </a:extLst>
          </p:cNvPr>
          <p:cNvSpPr txBox="1"/>
          <p:nvPr/>
        </p:nvSpPr>
        <p:spPr>
          <a:xfrm>
            <a:off x="953407" y="2394358"/>
            <a:ext cx="2604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BE1257"/>
                </a:solidFill>
              </a:rPr>
              <a:t>Flutter Framework</a:t>
            </a:r>
            <a:endParaRPr lang="ru-RU" sz="2400" b="1" dirty="0">
              <a:solidFill>
                <a:srgbClr val="BE1257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E8139B-A227-AD52-FF6D-1CD2991D8FD2}"/>
              </a:ext>
            </a:extLst>
          </p:cNvPr>
          <p:cNvSpPr txBox="1"/>
          <p:nvPr/>
        </p:nvSpPr>
        <p:spPr>
          <a:xfrm>
            <a:off x="5269876" y="2412688"/>
            <a:ext cx="1652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BE1257"/>
                </a:solidFill>
              </a:rPr>
              <a:t>PostgreSQL</a:t>
            </a:r>
            <a:endParaRPr lang="ru-RU" sz="2400" b="1" dirty="0">
              <a:solidFill>
                <a:srgbClr val="BE1257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70FE91-C490-79FC-BCD7-6349A2480EFB}"/>
              </a:ext>
            </a:extLst>
          </p:cNvPr>
          <p:cNvSpPr txBox="1"/>
          <p:nvPr/>
        </p:nvSpPr>
        <p:spPr>
          <a:xfrm>
            <a:off x="8938345" y="2412688"/>
            <a:ext cx="2491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BE1257"/>
                </a:solidFill>
              </a:rPr>
              <a:t>Spring Framework</a:t>
            </a:r>
            <a:endParaRPr lang="ru-RU" sz="2400" b="1" dirty="0">
              <a:solidFill>
                <a:srgbClr val="BE1257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5F7581-799E-27B4-B75D-BB18279283F8}"/>
              </a:ext>
            </a:extLst>
          </p:cNvPr>
          <p:cNvSpPr txBox="1"/>
          <p:nvPr/>
        </p:nvSpPr>
        <p:spPr>
          <a:xfrm>
            <a:off x="597822" y="2856023"/>
            <a:ext cx="3315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Фреймворк языка </a:t>
            </a:r>
            <a:r>
              <a:rPr lang="en-US" sz="2000" dirty="0"/>
              <a:t>Dart.</a:t>
            </a:r>
            <a:br>
              <a:rPr lang="en-US" sz="2000" dirty="0"/>
            </a:br>
            <a:r>
              <a:rPr lang="ru-RU" sz="2000" dirty="0"/>
              <a:t>Обеспечивает современный подход к разработке мобильных приложений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648C96-B9AF-79DC-0B65-2B1A506DAE36}"/>
              </a:ext>
            </a:extLst>
          </p:cNvPr>
          <p:cNvSpPr txBox="1"/>
          <p:nvPr/>
        </p:nvSpPr>
        <p:spPr>
          <a:xfrm>
            <a:off x="4438049" y="2874353"/>
            <a:ext cx="33159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Реляционная база данных</a:t>
            </a:r>
            <a:r>
              <a:rPr lang="en-US" sz="2000" dirty="0"/>
              <a:t>.</a:t>
            </a:r>
            <a:br>
              <a:rPr lang="en-US" sz="2000" dirty="0"/>
            </a:br>
            <a:r>
              <a:rPr lang="ru-RU" sz="2000" dirty="0"/>
              <a:t>Обеспечивает высокую производительность, поддержку транзакций и многофункциональность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393233-1513-DE47-8110-449DD0A05A90}"/>
              </a:ext>
            </a:extLst>
          </p:cNvPr>
          <p:cNvSpPr txBox="1"/>
          <p:nvPr/>
        </p:nvSpPr>
        <p:spPr>
          <a:xfrm>
            <a:off x="8526222" y="2874353"/>
            <a:ext cx="33159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Фреймворк языка </a:t>
            </a:r>
            <a:r>
              <a:rPr lang="en-US" sz="2000" dirty="0"/>
              <a:t>Java.</a:t>
            </a:r>
            <a:br>
              <a:rPr lang="en-US" sz="2000" dirty="0"/>
            </a:br>
            <a:r>
              <a:rPr lang="ru-RU" sz="2000" dirty="0"/>
              <a:t>Предоставляет широкий набор инструментов для разработки высокопроизводительных приложений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0F3FFE-0CA1-0034-3C38-57C2C418FB0B}"/>
              </a:ext>
            </a:extLst>
          </p:cNvPr>
          <p:cNvSpPr txBox="1"/>
          <p:nvPr/>
        </p:nvSpPr>
        <p:spPr>
          <a:xfrm>
            <a:off x="4642837" y="-114890"/>
            <a:ext cx="2734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/>
              <a:t>Технологии</a:t>
            </a:r>
            <a:endParaRPr lang="ru-RU" sz="4000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78EC1C2-5EDB-74C1-FF1E-B7F372A7C118}"/>
              </a:ext>
            </a:extLst>
          </p:cNvPr>
          <p:cNvSpPr/>
          <p:nvPr/>
        </p:nvSpPr>
        <p:spPr>
          <a:xfrm>
            <a:off x="5409007" y="551358"/>
            <a:ext cx="1202530" cy="83276"/>
          </a:xfrm>
          <a:prstGeom prst="roundRect">
            <a:avLst/>
          </a:prstGeom>
          <a:solidFill>
            <a:srgbClr val="BE12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C087C71-7E0E-F06A-8CE2-53FF015318F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179" y="23693"/>
            <a:ext cx="684493" cy="707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3A473A-C006-43A3-5C13-27F483DC957C}"/>
              </a:ext>
            </a:extLst>
          </p:cNvPr>
          <p:cNvSpPr txBox="1"/>
          <p:nvPr/>
        </p:nvSpPr>
        <p:spPr>
          <a:xfrm>
            <a:off x="245527" y="151248"/>
            <a:ext cx="313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348738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E795F1-27BA-36CF-CD24-B3B0F3861B66}"/>
              </a:ext>
            </a:extLst>
          </p:cNvPr>
          <p:cNvSpPr txBox="1"/>
          <p:nvPr/>
        </p:nvSpPr>
        <p:spPr>
          <a:xfrm>
            <a:off x="2596929" y="211477"/>
            <a:ext cx="6998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/>
              <a:t>Конкурентное преимущество</a:t>
            </a:r>
            <a:endParaRPr lang="ru-RU" sz="4000" dirty="0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C695BA91-DDD7-AFDF-3A38-19138AB1720D}"/>
              </a:ext>
            </a:extLst>
          </p:cNvPr>
          <p:cNvSpPr/>
          <p:nvPr/>
        </p:nvSpPr>
        <p:spPr>
          <a:xfrm>
            <a:off x="5409007" y="853769"/>
            <a:ext cx="1202530" cy="77400"/>
          </a:xfrm>
          <a:prstGeom prst="roundRect">
            <a:avLst/>
          </a:prstGeom>
          <a:solidFill>
            <a:srgbClr val="BE12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391D99-2336-EE1F-EC94-B5B4DDF67192}"/>
              </a:ext>
            </a:extLst>
          </p:cNvPr>
          <p:cNvSpPr txBox="1"/>
          <p:nvPr/>
        </p:nvSpPr>
        <p:spPr>
          <a:xfrm>
            <a:off x="1391925" y="2736502"/>
            <a:ext cx="94081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 отличии от существующих решений, приложение </a:t>
            </a:r>
            <a:r>
              <a:rPr lang="en-US" sz="2800" dirty="0" err="1">
                <a:solidFill>
                  <a:srgbClr val="BE1257"/>
                </a:solidFill>
              </a:rPr>
              <a:t>KnitWit</a:t>
            </a:r>
            <a:r>
              <a:rPr lang="en-US" sz="2800" dirty="0"/>
              <a:t> </a:t>
            </a:r>
            <a:r>
              <a:rPr lang="ru-RU" sz="2800" dirty="0"/>
              <a:t>предоставляет пользователю возможность создания собственного курса прямиком из приложения.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5346A30-40FB-DCF3-3CBE-6FE1787FA40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179" y="23693"/>
            <a:ext cx="684493" cy="7078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3217FBC-C914-4EA9-6D5E-7937F353E69F}"/>
              </a:ext>
            </a:extLst>
          </p:cNvPr>
          <p:cNvSpPr txBox="1"/>
          <p:nvPr/>
        </p:nvSpPr>
        <p:spPr>
          <a:xfrm>
            <a:off x="245527" y="151248"/>
            <a:ext cx="313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421982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F4549F-61C3-79AB-FDB4-6C560955A8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85" y="770050"/>
            <a:ext cx="2527299" cy="560315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02079BA-3309-6A42-68FC-344BA42F53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110" y="770050"/>
            <a:ext cx="2527300" cy="560316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7B0A927-8563-EE5B-B8A0-1017E144E1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599" y="6350225"/>
            <a:ext cx="662584" cy="31679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95D5182-7ED3-85FA-4DF0-B0AB7689649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431" y="1969867"/>
            <a:ext cx="542205" cy="623283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DCA300B-EC98-1676-EF9C-6E067673AF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799" y="770049"/>
            <a:ext cx="2527300" cy="560316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5B1DA1C-3D19-057A-A8AE-C279EB851D6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905" y="3012398"/>
            <a:ext cx="542205" cy="62328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2DC5017-1533-EAA6-B01E-BED9A98B9133}"/>
              </a:ext>
            </a:extLst>
          </p:cNvPr>
          <p:cNvSpPr txBox="1"/>
          <p:nvPr/>
        </p:nvSpPr>
        <p:spPr>
          <a:xfrm>
            <a:off x="2664388" y="-122546"/>
            <a:ext cx="6888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/>
              <a:t>Просмотр содержимого курса</a:t>
            </a:r>
            <a:endParaRPr lang="ru-RU" sz="4000" dirty="0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A614BB63-8063-CAD3-7D48-2FBE6AE26131}"/>
              </a:ext>
            </a:extLst>
          </p:cNvPr>
          <p:cNvSpPr/>
          <p:nvPr/>
        </p:nvSpPr>
        <p:spPr>
          <a:xfrm>
            <a:off x="5409007" y="551358"/>
            <a:ext cx="1202530" cy="83276"/>
          </a:xfrm>
          <a:prstGeom prst="roundRect">
            <a:avLst/>
          </a:prstGeom>
          <a:solidFill>
            <a:srgbClr val="BE12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7B84A13-C793-3F5E-BDE7-DD25B33A93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7844" y="6330698"/>
            <a:ext cx="662584" cy="31679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8353B13-5E73-EE55-25F3-E5205FAE6444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179" y="23693"/>
            <a:ext cx="684493" cy="7078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B4C25E-0D47-7570-DDB0-A3F328497258}"/>
              </a:ext>
            </a:extLst>
          </p:cNvPr>
          <p:cNvSpPr txBox="1"/>
          <p:nvPr/>
        </p:nvSpPr>
        <p:spPr>
          <a:xfrm>
            <a:off x="245527" y="151248"/>
            <a:ext cx="313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4043289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08C3E9-1478-7314-F826-D21547276A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296" y="770050"/>
            <a:ext cx="2527298" cy="560315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7EDEB8-267D-D202-AD6C-17FFD631C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407" y="770050"/>
            <a:ext cx="2527298" cy="560315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C11CBD0-76CD-3A30-2BDF-27D8E742802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12" y="3024792"/>
            <a:ext cx="542205" cy="6232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9542FB8-4B2E-6E6C-5420-D735E389009D}"/>
              </a:ext>
            </a:extLst>
          </p:cNvPr>
          <p:cNvSpPr txBox="1"/>
          <p:nvPr/>
        </p:nvSpPr>
        <p:spPr>
          <a:xfrm>
            <a:off x="3080738" y="-104104"/>
            <a:ext cx="60305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/>
              <a:t>Редактирование профиля</a:t>
            </a:r>
            <a:endParaRPr lang="ru-RU" sz="4000" dirty="0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EC04B693-7BCB-E1F5-0E60-9691EB763C98}"/>
              </a:ext>
            </a:extLst>
          </p:cNvPr>
          <p:cNvSpPr/>
          <p:nvPr/>
        </p:nvSpPr>
        <p:spPr>
          <a:xfrm>
            <a:off x="5409007" y="551358"/>
            <a:ext cx="1202530" cy="83276"/>
          </a:xfrm>
          <a:prstGeom prst="roundRect">
            <a:avLst/>
          </a:prstGeom>
          <a:solidFill>
            <a:srgbClr val="BE12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3980EF4-D107-A76A-4FB7-EBBEEBAC19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709" y="6350225"/>
            <a:ext cx="662584" cy="31679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6AEB69E-BF8B-5347-8676-A51C2965BED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179" y="23693"/>
            <a:ext cx="684493" cy="70788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B0DF6E5-6CC0-728A-E4A8-089DA56C262D}"/>
              </a:ext>
            </a:extLst>
          </p:cNvPr>
          <p:cNvSpPr txBox="1"/>
          <p:nvPr/>
        </p:nvSpPr>
        <p:spPr>
          <a:xfrm>
            <a:off x="245527" y="151248"/>
            <a:ext cx="313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972148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2120EF5-038D-E219-97EA-3C5662471E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179" y="23693"/>
            <a:ext cx="684493" cy="70788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2F9BF55-1D72-4F44-ABF2-F903AE8B0A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136" y="770050"/>
            <a:ext cx="2527298" cy="5603155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19E8C4A3-2315-A697-5D7D-6E3EF0BA8519}"/>
              </a:ext>
            </a:extLst>
          </p:cNvPr>
          <p:cNvSpPr/>
          <p:nvPr/>
        </p:nvSpPr>
        <p:spPr>
          <a:xfrm>
            <a:off x="6019800" y="669938"/>
            <a:ext cx="5853112" cy="5826112"/>
          </a:xfrm>
          <a:prstGeom prst="roundRect">
            <a:avLst/>
          </a:prstGeom>
          <a:solidFill>
            <a:schemeClr val="bg1">
              <a:lumMod val="75000"/>
              <a:lumOff val="25000"/>
            </a:schemeClr>
          </a:solidFill>
          <a:ln>
            <a:solidFill>
              <a:srgbClr val="BE1257"/>
            </a:solidFill>
          </a:ln>
          <a:effectLst>
            <a:outerShdw blurRad="50800" dist="50800" dir="5400000" algn="ctr" rotWithShape="0">
              <a:srgbClr val="000000">
                <a:alpha val="91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FFFF00"/>
              </a:highlight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3BED59E-EEC4-9FC0-9A2A-3990D973F9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947" y="770050"/>
            <a:ext cx="2527297" cy="560315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A98C7F7-29E3-EF28-A3A9-187C2CE307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3128" y="770050"/>
            <a:ext cx="2527297" cy="5603154"/>
          </a:xfrm>
          <a:prstGeom prst="rect">
            <a:avLst/>
          </a:prstGeom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D79BF938-E238-B33D-892E-AF173B8D08C8}"/>
              </a:ext>
            </a:extLst>
          </p:cNvPr>
          <p:cNvCxnSpPr>
            <a:cxnSpLocks/>
            <a:stCxn id="8" idx="0"/>
            <a:endCxn id="8" idx="2"/>
          </p:cNvCxnSpPr>
          <p:nvPr/>
        </p:nvCxnSpPr>
        <p:spPr>
          <a:xfrm>
            <a:off x="8946356" y="669938"/>
            <a:ext cx="0" cy="5826112"/>
          </a:xfrm>
          <a:prstGeom prst="line">
            <a:avLst/>
          </a:prstGeom>
          <a:ln w="19050">
            <a:solidFill>
              <a:srgbClr val="BE12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68C4BA1-45F1-F6D7-24EF-28D699E85DD6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132" y="3999470"/>
            <a:ext cx="542205" cy="6232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98A9CF-D5DF-3A9D-DC3C-CA4398348472}"/>
              </a:ext>
            </a:extLst>
          </p:cNvPr>
          <p:cNvSpPr txBox="1"/>
          <p:nvPr/>
        </p:nvSpPr>
        <p:spPr>
          <a:xfrm>
            <a:off x="245527" y="151248"/>
            <a:ext cx="313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9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EB965C0-E622-D9D9-E367-08FC123A9B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9" y="770050"/>
            <a:ext cx="2527298" cy="56031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C511239-AD53-39BD-B0B7-282742DA79B1}"/>
              </a:ext>
            </a:extLst>
          </p:cNvPr>
          <p:cNvSpPr txBox="1"/>
          <p:nvPr/>
        </p:nvSpPr>
        <p:spPr>
          <a:xfrm>
            <a:off x="4135928" y="-114890"/>
            <a:ext cx="3748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/>
              <a:t>Создание курса</a:t>
            </a:r>
            <a:endParaRPr lang="ru-RU" sz="4000" dirty="0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933096C9-6659-4ABE-BACC-3C30DEC6CED4}"/>
              </a:ext>
            </a:extLst>
          </p:cNvPr>
          <p:cNvSpPr/>
          <p:nvPr/>
        </p:nvSpPr>
        <p:spPr>
          <a:xfrm>
            <a:off x="5409007" y="551358"/>
            <a:ext cx="1202530" cy="83276"/>
          </a:xfrm>
          <a:prstGeom prst="roundRect">
            <a:avLst/>
          </a:prstGeom>
          <a:solidFill>
            <a:srgbClr val="BE12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6B39CBE4-2759-4203-D105-3A3FC5A7753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288" y="6355428"/>
            <a:ext cx="662584" cy="316798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801207AD-8DB8-ADEB-7164-6A0ABEC8C0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011" y="6337651"/>
            <a:ext cx="662584" cy="316798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12605AE-D317-4EE7-6F11-770D8EEF439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250" y="4244436"/>
            <a:ext cx="542205" cy="62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907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1519</TotalTime>
  <Words>278</Words>
  <Application>Microsoft Office PowerPoint</Application>
  <PresentationFormat>Широкоэкранный</PresentationFormat>
  <Paragraphs>73</Paragraphs>
  <Slides>12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Alexandr Pavlov</dc:creator>
  <cp:lastModifiedBy>Alexandr Pavlov</cp:lastModifiedBy>
  <cp:revision>6</cp:revision>
  <dcterms:created xsi:type="dcterms:W3CDTF">2024-05-27T12:18:45Z</dcterms:created>
  <dcterms:modified xsi:type="dcterms:W3CDTF">2024-05-29T23:38:25Z</dcterms:modified>
</cp:coreProperties>
</file>

<file path=docProps/thumbnail.jpeg>
</file>